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3"/>
  </p:notesMasterIdLst>
  <p:sldIdLst>
    <p:sldId id="256" r:id="rId2"/>
    <p:sldId id="275" r:id="rId3"/>
    <p:sldId id="261" r:id="rId4"/>
    <p:sldId id="287" r:id="rId5"/>
    <p:sldId id="273" r:id="rId6"/>
    <p:sldId id="274" r:id="rId7"/>
    <p:sldId id="258" r:id="rId8"/>
    <p:sldId id="262" r:id="rId9"/>
    <p:sldId id="260" r:id="rId10"/>
    <p:sldId id="338" r:id="rId11"/>
    <p:sldId id="289" r:id="rId12"/>
    <p:sldId id="303" r:id="rId13"/>
    <p:sldId id="290" r:id="rId14"/>
    <p:sldId id="304" r:id="rId15"/>
    <p:sldId id="301" r:id="rId16"/>
    <p:sldId id="299" r:id="rId17"/>
    <p:sldId id="297" r:id="rId18"/>
    <p:sldId id="285" r:id="rId19"/>
    <p:sldId id="292" r:id="rId20"/>
    <p:sldId id="291" r:id="rId21"/>
    <p:sldId id="293" r:id="rId22"/>
    <p:sldId id="305" r:id="rId23"/>
    <p:sldId id="306" r:id="rId24"/>
    <p:sldId id="296" r:id="rId25"/>
    <p:sldId id="307" r:id="rId26"/>
    <p:sldId id="308" r:id="rId27"/>
    <p:sldId id="272" r:id="rId28"/>
    <p:sldId id="310" r:id="rId29"/>
    <p:sldId id="312" r:id="rId30"/>
    <p:sldId id="313" r:id="rId31"/>
    <p:sldId id="314" r:id="rId32"/>
    <p:sldId id="340" r:id="rId33"/>
    <p:sldId id="317" r:id="rId34"/>
    <p:sldId id="281" r:id="rId35"/>
    <p:sldId id="342" r:id="rId36"/>
    <p:sldId id="318" r:id="rId37"/>
    <p:sldId id="319" r:id="rId38"/>
    <p:sldId id="343" r:id="rId39"/>
    <p:sldId id="328" r:id="rId40"/>
    <p:sldId id="329" r:id="rId41"/>
    <p:sldId id="330" r:id="rId42"/>
    <p:sldId id="316" r:id="rId43"/>
    <p:sldId id="341" r:id="rId44"/>
    <p:sldId id="320" r:id="rId45"/>
    <p:sldId id="321" r:id="rId46"/>
    <p:sldId id="322" r:id="rId47"/>
    <p:sldId id="324" r:id="rId48"/>
    <p:sldId id="325" r:id="rId49"/>
    <p:sldId id="326" r:id="rId50"/>
    <p:sldId id="323" r:id="rId51"/>
    <p:sldId id="266" r:id="rId52"/>
    <p:sldId id="265" r:id="rId53"/>
    <p:sldId id="279" r:id="rId54"/>
    <p:sldId id="264" r:id="rId55"/>
    <p:sldId id="267" r:id="rId56"/>
    <p:sldId id="280" r:id="rId57"/>
    <p:sldId id="286" r:id="rId58"/>
    <p:sldId id="284" r:id="rId59"/>
    <p:sldId id="282" r:id="rId60"/>
    <p:sldId id="283" r:id="rId61"/>
    <p:sldId id="331" r:id="rId62"/>
    <p:sldId id="332" r:id="rId63"/>
    <p:sldId id="333" r:id="rId64"/>
    <p:sldId id="334" r:id="rId65"/>
    <p:sldId id="335" r:id="rId66"/>
    <p:sldId id="336" r:id="rId67"/>
    <p:sldId id="298" r:id="rId68"/>
    <p:sldId id="300" r:id="rId69"/>
    <p:sldId id="327" r:id="rId70"/>
    <p:sldId id="339" r:id="rId71"/>
    <p:sldId id="344"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5667" autoAdjust="0"/>
  </p:normalViewPr>
  <p:slideViewPr>
    <p:cSldViewPr snapToGrid="0">
      <p:cViewPr varScale="1">
        <p:scale>
          <a:sx n="136" d="100"/>
          <a:sy n="136" d="100"/>
        </p:scale>
        <p:origin x="123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0.00%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0.00%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0.00%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0.00%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0.00%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formatCode="0.0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a:t>
            </a:r>
            <a:r>
              <a:rPr lang="de-DE" dirty="0" err="1"/>
              <a:t>world</a:t>
            </a:r>
            <a:r>
              <a:rPr lang="de-DE" dirty="0"/>
              <a:t> </a:t>
            </a:r>
            <a:r>
              <a:rPr lang="de-DE" dirty="0" err="1"/>
              <a:t>data</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0.00%</c:formatCode>
                <c:ptCount val="1"/>
                <c:pt idx="0">
                  <c:v>0.78910000000000002</c:v>
                </c:pt>
              </c:numCache>
            </c:numRef>
          </c:val>
          <c:extLst>
            <c:ext xmlns:c16="http://schemas.microsoft.com/office/drawing/2014/chart" uri="{C3380CC4-5D6E-409C-BE32-E72D297353CC}">
              <c16:uniqueId val="{00000000-8161-4D3F-B7B5-4C9A91F408F5}"/>
            </c:ext>
          </c:extLst>
        </c:ser>
        <c:ser>
          <c:idx val="1"/>
          <c:order val="1"/>
          <c:tx>
            <c:strRef>
              <c:f>Tabelle1!$C$1</c:f>
              <c:strCache>
                <c:ptCount val="1"/>
                <c:pt idx="0">
                  <c:v>Precision</c:v>
                </c:pt>
              </c:strCache>
            </c:strRef>
          </c:tx>
          <c:spPr>
            <a:solidFill>
              <a:schemeClr val="accent2"/>
            </a:solidFill>
            <a:ln>
              <a:noFill/>
            </a:ln>
            <a:effectLst/>
          </c:spPr>
          <c:invertIfNegative val="0"/>
          <c:cat>
            <c:numRef>
              <c:f>Tabelle1!$A$2</c:f>
              <c:numCache>
                <c:formatCode>General</c:formatCode>
                <c:ptCount val="1"/>
              </c:numCache>
            </c:numRef>
          </c:cat>
          <c:val>
            <c:numRef>
              <c:f>Tabelle1!$C$2</c:f>
              <c:numCache>
                <c:formatCode>0.00%</c:formatCode>
                <c:ptCount val="1"/>
                <c:pt idx="0">
                  <c:v>0.51549999999999996</c:v>
                </c:pt>
              </c:numCache>
            </c:numRef>
          </c:val>
          <c:extLst>
            <c:ext xmlns:c16="http://schemas.microsoft.com/office/drawing/2014/chart" uri="{C3380CC4-5D6E-409C-BE32-E72D297353CC}">
              <c16:uniqueId val="{00000001-8161-4D3F-B7B5-4C9A91F408F5}"/>
            </c:ext>
          </c:extLst>
        </c:ser>
        <c:ser>
          <c:idx val="2"/>
          <c:order val="2"/>
          <c:tx>
            <c:strRef>
              <c:f>Tabelle1!$D$1</c:f>
              <c:strCache>
                <c:ptCount val="1"/>
                <c:pt idx="0">
                  <c:v>Recall</c:v>
                </c:pt>
              </c:strCache>
            </c:strRef>
          </c:tx>
          <c:spPr>
            <a:solidFill>
              <a:schemeClr val="accent3"/>
            </a:solidFill>
            <a:ln>
              <a:noFill/>
            </a:ln>
            <a:effectLst/>
          </c:spPr>
          <c:invertIfNegative val="0"/>
          <c:cat>
            <c:numRef>
              <c:f>Tabelle1!$A$2</c:f>
              <c:numCache>
                <c:formatCode>General</c:formatCode>
                <c:ptCount val="1"/>
              </c:numCache>
            </c:numRef>
          </c:cat>
          <c:val>
            <c:numRef>
              <c:f>Tabelle1!$D$2</c:f>
              <c:numCache>
                <c:formatCode>0.00%</c:formatCode>
                <c:ptCount val="1"/>
                <c:pt idx="0">
                  <c:v>0.94020000000000004</c:v>
                </c:pt>
              </c:numCache>
            </c:numRef>
          </c:val>
          <c:extLst>
            <c:ext xmlns:c16="http://schemas.microsoft.com/office/drawing/2014/chart" uri="{C3380CC4-5D6E-409C-BE32-E72D297353CC}">
              <c16:uniqueId val="{00000002-8161-4D3F-B7B5-4C9A91F408F5}"/>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2"/>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4"/>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6"/>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2">
                <a:lumMod val="6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4">
                <a:lumMod val="6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6">
                <a:lumMod val="6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2">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4">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6">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2">
                <a:lumMod val="8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4">
                <a:lumMod val="8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6">
                <a:lumMod val="8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2">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201176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1367977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220619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130301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3606090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25576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730351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 TIME FACTOR: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6636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1775453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149874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374606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Introduction to use case, goal, selection of data set</a:t>
            </a:r>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178304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a:bodyPr>
          <a:lstStyle/>
          <a:p>
            <a:r>
              <a:rPr lang="en-US" b="0" i="0" dirty="0" err="1">
                <a:solidFill>
                  <a:schemeClr val="bg1"/>
                </a:solidFill>
                <a:effectLst/>
                <a:latin typeface="-apple-system"/>
              </a:rPr>
              <a:t>Burcin</a:t>
            </a:r>
            <a:r>
              <a:rPr lang="en-US" b="0" i="0" dirty="0">
                <a:solidFill>
                  <a:schemeClr val="bg1"/>
                </a:solidFill>
                <a:effectLst/>
                <a:latin typeface="-apple-system"/>
              </a:rPr>
              <a:t> </a:t>
            </a:r>
            <a:r>
              <a:rPr lang="en-US" b="0" i="0" dirty="0" err="1">
                <a:solidFill>
                  <a:schemeClr val="bg1"/>
                </a:solidFill>
                <a:effectLst/>
                <a:latin typeface="-apple-system"/>
              </a:rPr>
              <a:t>Aksel</a:t>
            </a:r>
            <a:r>
              <a:rPr lang="en-US" b="0" i="0" dirty="0">
                <a:solidFill>
                  <a:schemeClr val="bg1"/>
                </a:solidFill>
                <a:effectLst/>
                <a:latin typeface="-apple-system"/>
              </a:rPr>
              <a:t>, Nico Hetzel, Leo Pauling, Sven </a:t>
            </a:r>
            <a:r>
              <a:rPr lang="en-US" b="0" i="0" dirty="0" err="1">
                <a:solidFill>
                  <a:schemeClr val="bg1"/>
                </a:solidFill>
                <a:effectLst/>
                <a:latin typeface="-apple-system"/>
              </a:rPr>
              <a:t>weiß</a:t>
            </a:r>
            <a:endParaRPr lang="en-US"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12" name="Rectangle 1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92486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D38340-E2C0-B10B-1808-2B0B39E22AC2}"/>
              </a:ext>
            </a:extLst>
          </p:cNvPr>
          <p:cNvPicPr>
            <a:picLocks noChangeAspect="1"/>
          </p:cNvPicPr>
          <p:nvPr/>
        </p:nvPicPr>
        <p:blipFill>
          <a:blip r:embed="rId3"/>
          <a:stretch>
            <a:fillRect/>
          </a:stretch>
        </p:blipFill>
        <p:spPr>
          <a:xfrm>
            <a:off x="446534" y="661984"/>
            <a:ext cx="11301984" cy="3108047"/>
          </a:xfrm>
          <a:prstGeom prst="rect">
            <a:avLst/>
          </a:prstGeom>
        </p:spPr>
      </p:pic>
      <p:sp>
        <p:nvSpPr>
          <p:cNvPr id="20" name="Rectangle 1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Tracks Data</a:t>
            </a:r>
          </a:p>
        </p:txBody>
      </p:sp>
    </p:spTree>
    <p:extLst>
      <p:ext uri="{BB962C8B-B14F-4D97-AF65-F5344CB8AC3E}">
        <p14:creationId xmlns:p14="http://schemas.microsoft.com/office/powerpoint/2010/main" val="349072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612D1E-7CC2-E6D1-2C7A-B262F212153F}"/>
              </a:ext>
            </a:extLst>
          </p:cNvPr>
          <p:cNvPicPr>
            <a:picLocks noChangeAspect="1"/>
          </p:cNvPicPr>
          <p:nvPr/>
        </p:nvPicPr>
        <p:blipFill>
          <a:blip r:embed="rId3"/>
          <a:stretch>
            <a:fillRect/>
          </a:stretch>
        </p:blipFill>
        <p:spPr>
          <a:xfrm>
            <a:off x="447234" y="902153"/>
            <a:ext cx="11301984" cy="2627709"/>
          </a:xfrm>
          <a:prstGeom prst="rect">
            <a:avLst/>
          </a:prstGeom>
        </p:spPr>
      </p:pic>
      <p:sp>
        <p:nvSpPr>
          <p:cNvPr id="24" name="Rectangle 23">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cHARTS Data</a:t>
            </a:r>
          </a:p>
        </p:txBody>
      </p:sp>
    </p:spTree>
    <p:extLst>
      <p:ext uri="{BB962C8B-B14F-4D97-AF65-F5344CB8AC3E}">
        <p14:creationId xmlns:p14="http://schemas.microsoft.com/office/powerpoint/2010/main" val="422802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9D091C2-D0D4-397E-9A90-43543CD145F2}"/>
              </a:ext>
            </a:extLst>
          </p:cNvPr>
          <p:cNvPicPr>
            <a:picLocks noChangeAspect="1"/>
          </p:cNvPicPr>
          <p:nvPr/>
        </p:nvPicPr>
        <p:blipFill>
          <a:blip r:embed="rId3"/>
          <a:stretch>
            <a:fillRect/>
          </a:stretch>
        </p:blipFill>
        <p:spPr>
          <a:xfrm>
            <a:off x="1900052" y="536739"/>
            <a:ext cx="8396347" cy="3358538"/>
          </a:xfrm>
          <a:prstGeom prst="rect">
            <a:avLst/>
          </a:prstGeom>
        </p:spPr>
      </p:pic>
      <p:sp>
        <p:nvSpPr>
          <p:cNvPr id="21" name="Rectangle 20">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1">
            <a:extLst>
              <a:ext uri="{FF2B5EF4-FFF2-40B4-BE49-F238E27FC236}">
                <a16:creationId xmlns:a16="http://schemas.microsoft.com/office/drawing/2014/main" id="{FFB94125-BF41-2A32-E281-7B68971A3210}"/>
              </a:ext>
            </a:extLst>
          </p:cNvPr>
          <p:cNvSpPr txBox="1">
            <a:spLocks/>
          </p:cNvSpPr>
          <p:nvPr/>
        </p:nvSpPr>
        <p:spPr>
          <a:xfrm>
            <a:off x="609599" y="4572000"/>
            <a:ext cx="10965141" cy="895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a:solidFill>
                  <a:srgbClr val="FFFFFF"/>
                </a:solidFill>
              </a:rPr>
              <a:t>ARTISTS Data</a:t>
            </a:r>
          </a:p>
        </p:txBody>
      </p:sp>
    </p:spTree>
    <p:extLst>
      <p:ext uri="{BB962C8B-B14F-4D97-AF65-F5344CB8AC3E}">
        <p14:creationId xmlns:p14="http://schemas.microsoft.com/office/powerpoint/2010/main" val="92979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305500" y="724782"/>
            <a:ext cx="11544930" cy="5408435"/>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954138"/>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68799"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D12931-18AD-46EB-8E52-52963ACBDC94}"/>
              </a:ext>
            </a:extLst>
          </p:cNvPr>
          <p:cNvPicPr>
            <a:picLocks noChangeAspect="1"/>
          </p:cNvPicPr>
          <p:nvPr/>
        </p:nvPicPr>
        <p:blipFill>
          <a:blip r:embed="rId3"/>
          <a:stretch>
            <a:fillRect/>
          </a:stretch>
        </p:blipFill>
        <p:spPr>
          <a:xfrm>
            <a:off x="441139" y="603318"/>
            <a:ext cx="5477059" cy="3311385"/>
          </a:xfrm>
          <a:prstGeom prst="rect">
            <a:avLst/>
          </a:prstGeom>
        </p:spPr>
      </p:pic>
      <p:pic>
        <p:nvPicPr>
          <p:cNvPr id="11" name="Picture 10">
            <a:extLst>
              <a:ext uri="{FF2B5EF4-FFF2-40B4-BE49-F238E27FC236}">
                <a16:creationId xmlns:a16="http://schemas.microsoft.com/office/drawing/2014/main" id="{382F26A4-E78C-7F58-A123-85310A3B234E}"/>
              </a:ext>
            </a:extLst>
          </p:cNvPr>
          <p:cNvPicPr>
            <a:picLocks noChangeAspect="1"/>
          </p:cNvPicPr>
          <p:nvPr/>
        </p:nvPicPr>
        <p:blipFill>
          <a:blip r:embed="rId4"/>
          <a:stretch>
            <a:fillRect/>
          </a:stretch>
        </p:blipFill>
        <p:spPr>
          <a:xfrm>
            <a:off x="6239931" y="1028630"/>
            <a:ext cx="5509282" cy="2460760"/>
          </a:xfrm>
          <a:prstGeom prst="rect">
            <a:avLst/>
          </a:prstGeom>
        </p:spPr>
      </p:pic>
      <p:sp>
        <p:nvSpPr>
          <p:cNvPr id="26" name="Rectangle 25">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93371924-3A7F-3E65-E009-83193D54B4C5}"/>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Recommended Artists Data</a:t>
            </a:r>
          </a:p>
        </p:txBody>
      </p:sp>
    </p:spTree>
    <p:extLst>
      <p:ext uri="{BB962C8B-B14F-4D97-AF65-F5344CB8AC3E}">
        <p14:creationId xmlns:p14="http://schemas.microsoft.com/office/powerpoint/2010/main" val="21864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Some data points are missing (genres in artist dataset) – fix through joining and data engineering</a:t>
            </a:r>
          </a:p>
          <a:p>
            <a:r>
              <a:rPr lang="en-US" dirty="0"/>
              <a:t>Either </a:t>
            </a:r>
            <a:r>
              <a:rPr lang="en-US" b="1" dirty="0"/>
              <a:t>popularity</a:t>
            </a:r>
            <a:r>
              <a:rPr lang="en-US" dirty="0"/>
              <a:t> or </a:t>
            </a:r>
            <a:r>
              <a:rPr lang="en-US" b="1" dirty="0" err="1"/>
              <a:t>chartsposition</a:t>
            </a:r>
            <a:r>
              <a:rPr lang="en-US" dirty="0"/>
              <a:t> could work for generating a top song label (feature engineering)</a:t>
            </a:r>
            <a:br>
              <a:rPr lang="en-US" dirty="0"/>
            </a:br>
            <a:r>
              <a:rPr lang="en-US"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a:bodyPr>
          <a:lstStyle/>
          <a:p>
            <a:r>
              <a:rPr lang="en-US" dirty="0"/>
              <a:t>CRISP-DM process to gain 2 main datasets:</a:t>
            </a:r>
            <a:br>
              <a:rPr lang="en-US" dirty="0"/>
            </a:br>
            <a:r>
              <a:rPr lang="en-US" dirty="0"/>
              <a:t>1. “Fin Table” Dataset - track ids, popularity, charts position and specific musical features calculated by Spotify. Created by joining track and charts datasets from Kaggle in SQL (size issue with RapidMiner).</a:t>
            </a:r>
            <a:br>
              <a:rPr lang="en-US" dirty="0"/>
            </a:br>
            <a:r>
              <a:rPr lang="en-US" dirty="0"/>
              <a:t>2. </a:t>
            </a:r>
            <a:r>
              <a:rPr lang="en-US" dirty="0" err="1"/>
              <a:t>Cleanset</a:t>
            </a:r>
            <a:r>
              <a:rPr lang="en-US" dirty="0"/>
              <a:t> Dataset – training data for modeling to see which features impact a “Top Song” in which way </a:t>
            </a:r>
          </a:p>
          <a:p>
            <a:r>
              <a:rPr lang="en-US" dirty="0"/>
              <a:t>“Top Song” label needs to be defined:</a:t>
            </a:r>
            <a:br>
              <a:rPr lang="en-US" dirty="0"/>
            </a:br>
            <a:r>
              <a:rPr lang="en-US" dirty="0"/>
              <a:t>1. Top song by popularity – track popularity </a:t>
            </a:r>
            <a:r>
              <a:rPr lang="en-US" i="0" dirty="0">
                <a:effectLst/>
                <a:latin typeface="Arial" panose="020B0604020202020204" pitchFamily="34" charset="0"/>
              </a:rPr>
              <a:t>≥</a:t>
            </a:r>
            <a:r>
              <a:rPr lang="en-US" dirty="0"/>
              <a:t>85 (out of 100) = Top Song.</a:t>
            </a:r>
            <a:br>
              <a:rPr lang="en-US" dirty="0"/>
            </a:br>
            <a:r>
              <a:rPr lang="en-US" dirty="0"/>
              <a:t>2. 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4080" y="927499"/>
            <a:ext cx="4039126" cy="3633787"/>
          </a:xfrm>
        </p:spPr>
      </p:pic>
      <p:sp>
        <p:nvSpPr>
          <p:cNvPr id="10" name="Inhaltsplatzhalter 2">
            <a:extLst>
              <a:ext uri="{FF2B5EF4-FFF2-40B4-BE49-F238E27FC236}">
                <a16:creationId xmlns:a16="http://schemas.microsoft.com/office/drawing/2014/main" id="{CE39EAF7-AEBE-0214-1B24-75BEA750D514}"/>
              </a:ext>
            </a:extLst>
          </p:cNvPr>
          <p:cNvSpPr txBox="1">
            <a:spLocks/>
          </p:cNvSpPr>
          <p:nvPr/>
        </p:nvSpPr>
        <p:spPr>
          <a:xfrm>
            <a:off x="618467" y="3048479"/>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Load Data in SQL</a:t>
            </a:r>
          </a:p>
          <a:p>
            <a:r>
              <a:rPr lang="en-US" dirty="0"/>
              <a:t>Aggregate min(</a:t>
            </a:r>
            <a:r>
              <a:rPr lang="en-US" dirty="0" err="1"/>
              <a:t>ChartsPos</a:t>
            </a:r>
            <a:r>
              <a:rPr lang="en-US" dirty="0"/>
              <a:t>)</a:t>
            </a:r>
          </a:p>
          <a:p>
            <a:pPr lvl="1">
              <a:buFont typeface="Wingdings" panose="05000000000000000000" pitchFamily="2" charset="2"/>
              <a:buChar char="Ø"/>
            </a:pPr>
            <a:r>
              <a:rPr lang="en-US" dirty="0"/>
              <a:t>reduce 5 </a:t>
            </a:r>
            <a:r>
              <a:rPr lang="en-US" dirty="0" err="1"/>
              <a:t>mio</a:t>
            </a:r>
            <a:r>
              <a:rPr lang="en-US" dirty="0"/>
              <a:t>. to 344281 Rows with 26k unique ID’s</a:t>
            </a:r>
          </a:p>
          <a:p>
            <a:r>
              <a:rPr lang="en-US" dirty="0"/>
              <a:t>Join Charts with Track dataset to generate Fin Table</a:t>
            </a:r>
          </a:p>
          <a:p>
            <a:pPr marL="324000" lvl="1" indent="0">
              <a:buNone/>
            </a:pPr>
            <a:br>
              <a:rPr lang="en-US" dirty="0"/>
            </a:br>
            <a:endParaRPr lang="en-US" dirty="0"/>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64" y="1595009"/>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3282" y="2490618"/>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A301868-A6EE-8ACB-F77D-AFF54A38D17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Data preparation and additional exploration Fin Table</a:t>
            </a:r>
          </a:p>
        </p:txBody>
      </p:sp>
      <p:sp>
        <p:nvSpPr>
          <p:cNvPr id="9" name="Inhaltsplatzhalter 2">
            <a:extLst>
              <a:ext uri="{FF2B5EF4-FFF2-40B4-BE49-F238E27FC236}">
                <a16:creationId xmlns:a16="http://schemas.microsoft.com/office/drawing/2014/main" id="{E30CEFBF-A57F-0075-3943-B5C2646BB716}"/>
              </a:ext>
            </a:extLst>
          </p:cNvPr>
          <p:cNvSpPr txBox="1">
            <a:spLocks/>
          </p:cNvSpPr>
          <p:nvPr/>
        </p:nvSpPr>
        <p:spPr>
          <a:xfrm>
            <a:off x="4561870" y="800930"/>
            <a:ext cx="7183597" cy="225639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buClr>
                <a:srgbClr val="D19651"/>
              </a:buClr>
              <a:buFont typeface="Wingdings" panose="05000000000000000000" pitchFamily="2" charset="2"/>
              <a:buChar char="Ø"/>
            </a:pPr>
            <a:r>
              <a:rPr lang="en-US" sz="1700" dirty="0"/>
              <a:t>Inspected Dataset for missing and wrong values to replace</a:t>
            </a:r>
          </a:p>
          <a:p>
            <a:pPr>
              <a:lnSpc>
                <a:spcPct val="100000"/>
              </a:lnSpc>
              <a:buClr>
                <a:srgbClr val="D19651"/>
              </a:buClr>
              <a:buFont typeface="Wingdings" panose="05000000000000000000" pitchFamily="2" charset="2"/>
              <a:buChar char="Ø"/>
            </a:pPr>
            <a:r>
              <a:rPr lang="en-US" sz="1700" dirty="0"/>
              <a:t>Filtered outliers</a:t>
            </a:r>
          </a:p>
          <a:p>
            <a:pPr>
              <a:lnSpc>
                <a:spcPct val="100000"/>
              </a:lnSpc>
              <a:buClr>
                <a:srgbClr val="D19651"/>
              </a:buClr>
              <a:buFont typeface="Wingdings" panose="05000000000000000000" pitchFamily="2" charset="2"/>
              <a:buChar char="Ø"/>
            </a:pPr>
            <a:r>
              <a:rPr lang="en-US" sz="1700" dirty="0"/>
              <a:t>Created Top Song label by popularity and by min(</a:t>
            </a:r>
            <a:r>
              <a:rPr lang="en-US" sz="1700" dirty="0" err="1"/>
              <a:t>chartsPos</a:t>
            </a:r>
            <a:r>
              <a:rPr lang="en-US" sz="1700" dirty="0"/>
              <a:t>) to compare</a:t>
            </a:r>
            <a:br>
              <a:rPr lang="en-US" sz="1700" dirty="0"/>
            </a:br>
            <a:endParaRPr lang="en-US" sz="1700" dirty="0"/>
          </a:p>
        </p:txBody>
      </p:sp>
      <p:pic>
        <p:nvPicPr>
          <p:cNvPr id="12" name="Picture 11">
            <a:extLst>
              <a:ext uri="{FF2B5EF4-FFF2-40B4-BE49-F238E27FC236}">
                <a16:creationId xmlns:a16="http://schemas.microsoft.com/office/drawing/2014/main" id="{FD8E6F89-62FC-229C-2D9E-B8657BFC5749}"/>
              </a:ext>
            </a:extLst>
          </p:cNvPr>
          <p:cNvPicPr>
            <a:picLocks noChangeAspect="1"/>
          </p:cNvPicPr>
          <p:nvPr/>
        </p:nvPicPr>
        <p:blipFill>
          <a:blip r:embed="rId3"/>
          <a:stretch>
            <a:fillRect/>
          </a:stretch>
        </p:blipFill>
        <p:spPr>
          <a:xfrm>
            <a:off x="6172938" y="3135385"/>
            <a:ext cx="5484624" cy="2125291"/>
          </a:xfrm>
          <a:prstGeom prst="rect">
            <a:avLst/>
          </a:prstGeom>
        </p:spPr>
      </p:pic>
      <p:pic>
        <p:nvPicPr>
          <p:cNvPr id="11" name="Picture 10">
            <a:extLst>
              <a:ext uri="{FF2B5EF4-FFF2-40B4-BE49-F238E27FC236}">
                <a16:creationId xmlns:a16="http://schemas.microsoft.com/office/drawing/2014/main" id="{0AC884E6-09D0-044B-DF75-9FBC7B5B35B8}"/>
              </a:ext>
            </a:extLst>
          </p:cNvPr>
          <p:cNvPicPr>
            <a:picLocks noChangeAspect="1"/>
          </p:cNvPicPr>
          <p:nvPr/>
        </p:nvPicPr>
        <p:blipFill>
          <a:blip r:embed="rId4"/>
          <a:stretch>
            <a:fillRect/>
          </a:stretch>
        </p:blipFill>
        <p:spPr>
          <a:xfrm>
            <a:off x="446534" y="3135385"/>
            <a:ext cx="5489646" cy="1825307"/>
          </a:xfrm>
          <a:prstGeom prst="rect">
            <a:avLst/>
          </a:prstGeom>
        </p:spPr>
      </p:pic>
      <p:pic>
        <p:nvPicPr>
          <p:cNvPr id="16" name="Picture 15">
            <a:extLst>
              <a:ext uri="{FF2B5EF4-FFF2-40B4-BE49-F238E27FC236}">
                <a16:creationId xmlns:a16="http://schemas.microsoft.com/office/drawing/2014/main" id="{4B007982-41F7-A866-5B94-BC70629A43F7}"/>
              </a:ext>
            </a:extLst>
          </p:cNvPr>
          <p:cNvPicPr>
            <a:picLocks noChangeAspect="1"/>
          </p:cNvPicPr>
          <p:nvPr/>
        </p:nvPicPr>
        <p:blipFill>
          <a:blip r:embed="rId5"/>
          <a:stretch>
            <a:fillRect/>
          </a:stretch>
        </p:blipFill>
        <p:spPr>
          <a:xfrm>
            <a:off x="3268757" y="5249049"/>
            <a:ext cx="5649466" cy="1151751"/>
          </a:xfrm>
          <a:prstGeom prst="rect">
            <a:avLst/>
          </a:prstGeom>
        </p:spPr>
      </p:pic>
    </p:spTree>
    <p:extLst>
      <p:ext uri="{BB962C8B-B14F-4D97-AF65-F5344CB8AC3E}">
        <p14:creationId xmlns:p14="http://schemas.microsoft.com/office/powerpoint/2010/main" val="286827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5" name="Rectangle 2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3" name="Titel 1">
            <a:extLst>
              <a:ext uri="{FF2B5EF4-FFF2-40B4-BE49-F238E27FC236}">
                <a16:creationId xmlns:a16="http://schemas.microsoft.com/office/drawing/2014/main" id="{F947474B-D260-11BA-CA4F-3C8A07F26982}"/>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Fin Table</a:t>
            </a:r>
          </a:p>
        </p:txBody>
      </p:sp>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280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2" y="4110334"/>
            <a:ext cx="7228498" cy="1029337"/>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272367"/>
            <a:ext cx="7171752" cy="1009659"/>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5"/>
            <a:ext cx="5305469" cy="3339464"/>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Unbalanced</a:t>
            </a:r>
            <a:br>
              <a:rPr lang="en-US" sz="3600" dirty="0">
                <a:solidFill>
                  <a:srgbClr val="FFFFFF"/>
                </a:solidFill>
              </a:rPr>
            </a:br>
            <a:endParaRPr lang="en-US" sz="36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16803713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6A088E08-3201-236B-A8F2-CBFC5198FA61}"/>
              </a:ext>
            </a:extLst>
          </p:cNvPr>
          <p:cNvPicPr>
            <a:picLocks noGrp="1" noChangeAspect="1"/>
          </p:cNvPicPr>
          <p:nvPr>
            <p:ph idx="1"/>
          </p:nvPr>
        </p:nvPicPr>
        <p:blipFill>
          <a:blip r:embed="rId3"/>
          <a:stretch>
            <a:fillRect/>
          </a:stretch>
        </p:blipFill>
        <p:spPr>
          <a:xfrm>
            <a:off x="447234" y="972790"/>
            <a:ext cx="11301984" cy="2486436"/>
          </a:xfrm>
          <a:prstGeom prst="rect">
            <a:avLst/>
          </a:prstGeom>
        </p:spPr>
      </p:pic>
      <p:sp>
        <p:nvSpPr>
          <p:cNvPr id="42" name="Rectangle 4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rgbClr val="FFFFFF"/>
                </a:solidFill>
              </a:rPr>
              <a:t>First Iteration unbalanced</a:t>
            </a:r>
          </a:p>
        </p:txBody>
      </p:sp>
    </p:spTree>
    <p:extLst>
      <p:ext uri="{BB962C8B-B14F-4D97-AF65-F5344CB8AC3E}">
        <p14:creationId xmlns:p14="http://schemas.microsoft.com/office/powerpoint/2010/main" val="106309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br>
              <a:rPr lang="en-US" sz="3600" dirty="0">
                <a:solidFill>
                  <a:srgbClr val="FFFFFF"/>
                </a:solidFill>
              </a:rPr>
            </a:br>
            <a:r>
              <a:rPr lang="en-US" sz="3600" dirty="0">
                <a:solidFill>
                  <a:srgbClr val="FFFFFF"/>
                </a:solidFill>
              </a:rPr>
              <a:t>Balanced</a:t>
            </a:r>
            <a:br>
              <a:rPr lang="en-US" sz="3600" dirty="0">
                <a:solidFill>
                  <a:srgbClr val="FFFFFF"/>
                </a:solidFill>
              </a:rPr>
            </a:br>
            <a:endParaRPr lang="en-US" sz="36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899190514"/>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5095F28B-F8B3-4132-E262-0A74619BD7EE}"/>
              </a:ext>
            </a:extLst>
          </p:cNvPr>
          <p:cNvPicPr>
            <a:picLocks noGrp="1" noChangeAspect="1"/>
          </p:cNvPicPr>
          <p:nvPr>
            <p:ph idx="1"/>
          </p:nvPr>
        </p:nvPicPr>
        <p:blipFill>
          <a:blip r:embed="rId3"/>
          <a:stretch>
            <a:fillRect/>
          </a:stretch>
        </p:blipFill>
        <p:spPr>
          <a:xfrm>
            <a:off x="447234" y="1325976"/>
            <a:ext cx="11301984" cy="1780063"/>
          </a:xfrm>
          <a:prstGeom prst="rect">
            <a:avLst/>
          </a:prstGeom>
        </p:spPr>
      </p:pic>
      <p:sp>
        <p:nvSpPr>
          <p:cNvPr id="42" name="Rectangle 4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First Iteration Balanced</a:t>
            </a:r>
          </a:p>
        </p:txBody>
      </p:sp>
    </p:spTree>
    <p:extLst>
      <p:ext uri="{BB962C8B-B14F-4D97-AF65-F5344CB8AC3E}">
        <p14:creationId xmlns:p14="http://schemas.microsoft.com/office/powerpoint/2010/main" val="1139807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a:t>
            </a:r>
            <a:r>
              <a:rPr lang="de-DE" dirty="0" err="1"/>
              <a:t>first</a:t>
            </a:r>
            <a:r>
              <a:rPr lang="de-DE" dirty="0"/>
              <a:t> </a:t>
            </a:r>
            <a:r>
              <a:rPr lang="en-GB" dirty="0"/>
              <a:t>iteration</a:t>
            </a:r>
            <a:r>
              <a:rPr lang="de-DE" dirty="0"/>
              <a:t> </a:t>
            </a:r>
            <a:r>
              <a:rPr lang="de-DE" dirty="0" err="1"/>
              <a:t>shows</a:t>
            </a:r>
            <a:r>
              <a:rPr lang="de-DE" dirty="0"/>
              <a:t> </a:t>
            </a:r>
            <a:r>
              <a:rPr lang="de-DE" dirty="0" err="1"/>
              <a:t>that</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enrich</a:t>
            </a:r>
            <a:r>
              <a:rPr lang="de-DE" dirty="0"/>
              <a:t> </a:t>
            </a:r>
            <a:r>
              <a:rPr lang="de-DE" dirty="0" err="1"/>
              <a:t>our</a:t>
            </a:r>
            <a:r>
              <a:rPr lang="de-DE" dirty="0"/>
              <a:t> </a:t>
            </a:r>
            <a:r>
              <a:rPr lang="de-DE" dirty="0" err="1"/>
              <a:t>data</a:t>
            </a:r>
            <a:endParaRPr lang="de-DE" dirty="0"/>
          </a:p>
        </p:txBody>
      </p:sp>
      <p:sp>
        <p:nvSpPr>
          <p:cNvPr id="3" name="Inhaltsplatzhalter 2"/>
          <p:cNvSpPr>
            <a:spLocks noGrp="1"/>
          </p:cNvSpPr>
          <p:nvPr>
            <p:ph idx="1"/>
          </p:nvPr>
        </p:nvSpPr>
        <p:spPr>
          <a:xfrm>
            <a:off x="581192" y="3671519"/>
            <a:ext cx="10487024" cy="1296431"/>
          </a:xfrm>
        </p:spPr>
        <p:txBody>
          <a:bodyPr/>
          <a:lstStyle/>
          <a:p>
            <a:r>
              <a:rPr lang="de-DE" dirty="0"/>
              <a:t>JSON Data </a:t>
            </a:r>
            <a:r>
              <a:rPr lang="de-DE" dirty="0" err="1"/>
              <a:t>could</a:t>
            </a:r>
            <a:r>
              <a:rPr lang="de-DE" dirty="0"/>
              <a:t> not </a:t>
            </a:r>
            <a:r>
              <a:rPr lang="de-DE" dirty="0" err="1"/>
              <a:t>processed</a:t>
            </a:r>
            <a:r>
              <a:rPr lang="de-DE" dirty="0"/>
              <a:t> via </a:t>
            </a:r>
            <a:r>
              <a:rPr lang="de-DE" dirty="0" err="1"/>
              <a:t>RapidMiner</a:t>
            </a:r>
            <a:r>
              <a:rPr lang="de-DE" dirty="0"/>
              <a:t>, so </a:t>
            </a:r>
            <a:r>
              <a:rPr lang="de-DE" dirty="0" err="1"/>
              <a:t>we</a:t>
            </a:r>
            <a:r>
              <a:rPr lang="de-DE" dirty="0"/>
              <a:t> </a:t>
            </a:r>
            <a:r>
              <a:rPr lang="de-DE" dirty="0" err="1"/>
              <a:t>need</a:t>
            </a:r>
            <a:r>
              <a:rPr lang="de-DE" dirty="0"/>
              <a:t> </a:t>
            </a:r>
            <a:r>
              <a:rPr lang="de-DE" dirty="0" err="1"/>
              <a:t>to</a:t>
            </a:r>
            <a:r>
              <a:rPr lang="de-DE" dirty="0"/>
              <a:t> </a:t>
            </a:r>
            <a:r>
              <a:rPr lang="de-DE" dirty="0" err="1"/>
              <a:t>transform</a:t>
            </a:r>
            <a:r>
              <a:rPr lang="de-DE" dirty="0"/>
              <a:t> </a:t>
            </a:r>
            <a:r>
              <a:rPr lang="de-DE" dirty="0" err="1"/>
              <a:t>it</a:t>
            </a:r>
            <a:r>
              <a:rPr lang="de-DE" dirty="0"/>
              <a:t> </a:t>
            </a:r>
            <a:r>
              <a:rPr lang="de-DE" dirty="0" err="1"/>
              <a:t>Phyton</a:t>
            </a:r>
            <a:r>
              <a:rPr lang="de-DE" dirty="0"/>
              <a:t> </a:t>
            </a:r>
            <a:r>
              <a:rPr lang="de-DE" dirty="0" err="1"/>
              <a:t>to</a:t>
            </a:r>
            <a:r>
              <a:rPr lang="de-DE" dirty="0"/>
              <a:t> </a:t>
            </a:r>
            <a:r>
              <a:rPr lang="de-DE" dirty="0" err="1"/>
              <a:t>generate</a:t>
            </a:r>
            <a:r>
              <a:rPr lang="de-DE" dirty="0"/>
              <a:t> a </a:t>
            </a:r>
            <a:r>
              <a:rPr lang="de-DE" dirty="0" err="1"/>
              <a:t>local</a:t>
            </a:r>
            <a:r>
              <a:rPr lang="de-DE" dirty="0"/>
              <a:t> </a:t>
            </a:r>
            <a:r>
              <a:rPr lang="de-DE" dirty="0" err="1"/>
              <a:t>data</a:t>
            </a:r>
            <a:r>
              <a:rPr lang="de-DE" dirty="0"/>
              <a:t> </a:t>
            </a:r>
            <a:r>
              <a:rPr lang="de-DE" dirty="0" err="1"/>
              <a:t>whitch</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a:t>
            </a:r>
            <a:r>
              <a:rPr lang="de-DE" dirty="0" err="1"/>
              <a:t>RapidMiner</a:t>
            </a:r>
            <a:r>
              <a:rPr lang="de-DE" dirty="0"/>
              <a:t>.</a:t>
            </a:r>
          </a:p>
          <a:p>
            <a:endParaRPr lang="de-DE"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e-DE" dirty="0" err="1"/>
              <a:t>Two</a:t>
            </a:r>
            <a:r>
              <a:rPr lang="de-DE" dirty="0"/>
              <a:t> </a:t>
            </a:r>
            <a:r>
              <a:rPr lang="de-DE" dirty="0" err="1"/>
              <a:t>new</a:t>
            </a:r>
            <a:r>
              <a:rPr lang="de-DE" dirty="0"/>
              <a:t> </a:t>
            </a:r>
            <a:r>
              <a:rPr lang="de-DE" dirty="0" err="1"/>
              <a:t>data</a:t>
            </a:r>
            <a:r>
              <a:rPr lang="de-DE" dirty="0"/>
              <a:t> </a:t>
            </a:r>
            <a:r>
              <a:rPr lang="de-DE" dirty="0" err="1"/>
              <a:t>sets</a:t>
            </a:r>
            <a:r>
              <a:rPr lang="de-DE" dirty="0"/>
              <a:t> </a:t>
            </a:r>
            <a:r>
              <a:rPr lang="de-DE" dirty="0" err="1"/>
              <a:t>are</a:t>
            </a:r>
            <a:r>
              <a:rPr lang="de-DE" dirty="0"/>
              <a:t> </a:t>
            </a:r>
            <a:r>
              <a:rPr lang="de-DE" dirty="0" err="1"/>
              <a:t>needed</a:t>
            </a:r>
            <a:r>
              <a:rPr lang="de-DE" dirty="0"/>
              <a:t> </a:t>
            </a:r>
            <a:r>
              <a:rPr lang="de-DE" dirty="0" err="1"/>
              <a:t>to</a:t>
            </a:r>
            <a:r>
              <a:rPr lang="de-DE" dirty="0"/>
              <a:t> </a:t>
            </a:r>
            <a:r>
              <a:rPr lang="de-DE" dirty="0" err="1"/>
              <a:t>get</a:t>
            </a:r>
            <a:r>
              <a:rPr lang="de-DE" dirty="0"/>
              <a:t> </a:t>
            </a:r>
            <a:r>
              <a:rPr lang="de-DE" dirty="0" err="1"/>
              <a:t>following</a:t>
            </a:r>
            <a:r>
              <a:rPr lang="de-DE" dirty="0"/>
              <a:t> </a:t>
            </a:r>
            <a:r>
              <a:rPr lang="de-DE" dirty="0" err="1"/>
              <a:t>information</a:t>
            </a:r>
            <a:r>
              <a:rPr lang="de-DE" dirty="0"/>
              <a:t>:</a:t>
            </a:r>
          </a:p>
          <a:p>
            <a:pPr lvl="1">
              <a:buFont typeface="Wingdings" panose="05000000000000000000" pitchFamily="2" charset="2"/>
              <a:buChar char="Ø"/>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Ø"/>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p:txBody>
          <a:bodyPr>
            <a:normAutofit/>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1400969" y="536739"/>
            <a:ext cx="9394513" cy="3358538"/>
          </a:xfrm>
          <a:prstGeom prst="rect">
            <a:avLst/>
          </a:prstGeom>
        </p:spPr>
      </p:pic>
      <p:sp>
        <p:nvSpPr>
          <p:cNvPr id="18" name="Rectangle 17">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2800">
                <a:solidFill>
                  <a:srgbClr val="FFFFFF"/>
                </a:solidFill>
              </a:rPr>
              <a:t>The first iteration shows that we need to enrich our data</a:t>
            </a:r>
          </a:p>
        </p:txBody>
      </p:sp>
    </p:spTree>
    <p:extLst>
      <p:ext uri="{BB962C8B-B14F-4D97-AF65-F5344CB8AC3E}">
        <p14:creationId xmlns:p14="http://schemas.microsoft.com/office/powerpoint/2010/main" val="278976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2800">
                <a:solidFill>
                  <a:srgbClr val="FFFFFF"/>
                </a:solidFill>
              </a:rPr>
              <a:t>The first iteration shows that we need to enrich our data</a:t>
            </a:r>
          </a:p>
        </p:txBody>
      </p:sp>
      <p:pic>
        <p:nvPicPr>
          <p:cNvPr id="8" name="Grafik 7">
            <a:extLst>
              <a:ext uri="{FF2B5EF4-FFF2-40B4-BE49-F238E27FC236}">
                <a16:creationId xmlns:a16="http://schemas.microsoft.com/office/drawing/2014/main" id="{26B00725-0284-EC16-3037-CD0CFC088933}"/>
              </a:ext>
            </a:extLst>
          </p:cNvPr>
          <p:cNvPicPr>
            <a:picLocks noChangeAspect="1"/>
          </p:cNvPicPr>
          <p:nvPr/>
        </p:nvPicPr>
        <p:blipFill>
          <a:blip r:embed="rId2"/>
          <a:stretch>
            <a:fillRect/>
          </a:stretch>
        </p:blipFill>
        <p:spPr>
          <a:xfrm>
            <a:off x="628959" y="540585"/>
            <a:ext cx="10945781" cy="3489834"/>
          </a:xfrm>
          <a:prstGeom prst="rect">
            <a:avLst/>
          </a:prstGeom>
        </p:spPr>
      </p:pic>
    </p:spTree>
    <p:extLst>
      <p:ext uri="{BB962C8B-B14F-4D97-AF65-F5344CB8AC3E}">
        <p14:creationId xmlns:p14="http://schemas.microsoft.com/office/powerpoint/2010/main" val="240411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5" y="638944"/>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a:blip r:embed="rId2"/>
          <a:stretch>
            <a:fillRect/>
          </a:stretch>
        </p:blipFill>
        <p:spPr>
          <a:xfrm>
            <a:off x="2082218" y="874608"/>
            <a:ext cx="799797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solidFill>
                  <a:srgbClr val="FFFFFF"/>
                </a:solidFill>
              </a:rPr>
              <a:t>Second Iteration</a:t>
            </a:r>
            <a:br>
              <a:rPr lang="en-US" sz="3300">
                <a:solidFill>
                  <a:srgbClr val="FFFFFF"/>
                </a:solidFill>
              </a:rPr>
            </a:br>
            <a:r>
              <a:rPr lang="en-US" sz="3300">
                <a:solidFill>
                  <a:srgbClr val="FFFFFF"/>
                </a:solidFill>
              </a:rPr>
              <a:t>Model Template -- Parameter Tuning</a:t>
            </a:r>
          </a:p>
        </p:txBody>
      </p:sp>
    </p:spTree>
    <p:extLst>
      <p:ext uri="{BB962C8B-B14F-4D97-AF65-F5344CB8AC3E}">
        <p14:creationId xmlns:p14="http://schemas.microsoft.com/office/powerpoint/2010/main" val="3558864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1" name="Rectangle 3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Second Iteration </a:t>
            </a:r>
            <a:br>
              <a:rPr lang="en-US" sz="3600">
                <a:solidFill>
                  <a:srgbClr val="FFFFFF"/>
                </a:solidFill>
              </a:rPr>
            </a:br>
            <a:r>
              <a:rPr lang="en-US" sz="360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2840C6-6494-4E12-A428-2012DA7DD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CF5084D-B617-4011-8406-A93B64723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8797"/>
            <a:ext cx="5009388" cy="57817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81872" y="1204126"/>
            <a:ext cx="4476811" cy="3358833"/>
          </a:xfrm>
        </p:spPr>
        <p:txBody>
          <a:bodyPr vert="horz" lIns="91440" tIns="45720" rIns="91440" bIns="45720" rtlCol="0" anchor="b">
            <a:normAutofit/>
          </a:bodyPr>
          <a:lstStyle/>
          <a:p>
            <a:r>
              <a:rPr lang="en-US" sz="4000" dirty="0">
                <a:solidFill>
                  <a:srgbClr val="FFFFFF"/>
                </a:solidFill>
              </a:rPr>
              <a:t>Second Iteration</a:t>
            </a:r>
            <a:br>
              <a:rPr lang="en-US" sz="4000" dirty="0">
                <a:solidFill>
                  <a:srgbClr val="FFFFFF"/>
                </a:solidFill>
              </a:rPr>
            </a:br>
            <a:r>
              <a:rPr lang="en-US" sz="40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6095999" y="1000079"/>
            <a:ext cx="5433917" cy="4999203"/>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Balanced</a:t>
            </a:r>
            <a:br>
              <a:rPr lang="en-US" sz="3600" dirty="0">
                <a:solidFill>
                  <a:srgbClr val="FFFFFF"/>
                </a:solidFill>
              </a:rPr>
            </a:br>
            <a:endParaRPr lang="en-US" sz="3600" dirty="0">
              <a:solidFill>
                <a:srgbClr val="FFFFFF"/>
              </a:solidFill>
            </a:endParaRP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765053" y="1083267"/>
            <a:ext cx="6764864" cy="4667756"/>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rmAutofit fontScale="90000"/>
          </a:bodyPr>
          <a:lstStyle/>
          <a:p>
            <a:br>
              <a:rPr lang="de-DE" dirty="0"/>
            </a:br>
            <a:br>
              <a:rPr lang="de-DE" dirty="0"/>
            </a:br>
            <a:r>
              <a:rPr lang="de-DE" dirty="0"/>
              <a:t>SCOPE</a:t>
            </a:r>
            <a:br>
              <a:rPr lang="de-DE" dirty="0"/>
            </a:br>
            <a:r>
              <a:rPr lang="en-US" dirty="0"/>
              <a:t>Identify Possible top hits based on song features</a:t>
            </a:r>
            <a:br>
              <a:rPr lang="en-US" dirty="0"/>
            </a:br>
            <a:endParaRPr lang="de-DE" dirty="0"/>
          </a:p>
        </p:txBody>
      </p:sp>
      <p:sp>
        <p:nvSpPr>
          <p:cNvPr id="3" name="Inhaltsplatzhalter 2"/>
          <p:cNvSpPr>
            <a:spLocks noGrp="1"/>
          </p:cNvSpPr>
          <p:nvPr>
            <p:ph idx="1"/>
          </p:nvPr>
        </p:nvSpPr>
        <p:spPr>
          <a:xfrm>
            <a:off x="581192" y="2005176"/>
            <a:ext cx="11029615" cy="3634486"/>
          </a:xfrm>
        </p:spPr>
        <p:txBody>
          <a:bodyPr>
            <a:normAutofit/>
          </a:bodyPr>
          <a:lstStyle/>
          <a:p>
            <a:r>
              <a:rPr lang="en-US" b="1" dirty="0"/>
              <a:t>Data sources:</a:t>
            </a:r>
            <a:r>
              <a:rPr lang="en-US" dirty="0"/>
              <a:t> we used four Spotify datasets provided by Kaggle. The datasets are:</a:t>
            </a:r>
          </a:p>
          <a:p>
            <a:pPr lvl="1">
              <a:buFont typeface="Wingdings" panose="05000000000000000000" pitchFamily="2" charset="2"/>
              <a:buChar char="Ø"/>
            </a:pPr>
            <a:r>
              <a:rPr lang="en-US" dirty="0"/>
              <a:t>3 data sets of the “Spotify Dataset 1921-2020, 600k+ Tracks” </a:t>
            </a:r>
          </a:p>
          <a:p>
            <a:pPr lvl="2">
              <a:buFont typeface="Wingdings" panose="05000000000000000000" pitchFamily="2" charset="2"/>
              <a:buChar char="Ø"/>
            </a:pPr>
            <a:r>
              <a:rPr lang="en-US" dirty="0">
                <a:sym typeface="Wingdings" panose="05000000000000000000" pitchFamily="2" charset="2"/>
              </a:rPr>
              <a:t>artists.csv  Artist features like Popularity, Followers etc.</a:t>
            </a:r>
          </a:p>
          <a:p>
            <a:pPr lvl="2">
              <a:buFont typeface="Wingdings" panose="05000000000000000000" pitchFamily="2" charset="2"/>
              <a:buChar char="Ø"/>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Ø"/>
            </a:pPr>
            <a:r>
              <a:rPr lang="en-US" dirty="0">
                <a:sym typeface="Wingdings" panose="05000000000000000000" pitchFamily="2" charset="2"/>
              </a:rPr>
              <a:t>tracks.csv  The audio features of tracks.</a:t>
            </a:r>
          </a:p>
          <a:p>
            <a:pPr lvl="1">
              <a:buFont typeface="Wingdings" panose="05000000000000000000" pitchFamily="2" charset="2"/>
              <a:buChar char="Ø"/>
            </a:pPr>
            <a:r>
              <a:rPr lang="en-US" dirty="0">
                <a:sym typeface="Wingdings" panose="05000000000000000000" pitchFamily="2" charset="2"/>
              </a:rPr>
              <a:t>1 data set of “Spotify tracks chart dataset (2014-2022)”</a:t>
            </a:r>
          </a:p>
          <a:p>
            <a:pPr lvl="2">
              <a:buFont typeface="Wingdings" panose="05000000000000000000" pitchFamily="2" charset="2"/>
              <a:buChar char="Ø"/>
            </a:pPr>
            <a:r>
              <a:rPr lang="en-US" dirty="0">
                <a:sym typeface="Wingdings" panose="05000000000000000000" pitchFamily="2" charset="2"/>
              </a:rPr>
              <a:t>charts.csv  This dataset is comprised of weekly Spotify track chart data from 2014 to 2022. Used to get the chart position of the song in various countries.</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4" name="Rectangle 2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Second Iteration </a:t>
            </a:r>
            <a:br>
              <a:rPr lang="en-US" sz="3600" dirty="0">
                <a:solidFill>
                  <a:srgbClr val="FFFFFF"/>
                </a:solidFill>
              </a:rPr>
            </a:br>
            <a:r>
              <a:rPr lang="en-US" sz="3600" dirty="0">
                <a:solidFill>
                  <a:srgbClr val="FFFFFF"/>
                </a:solidFill>
              </a:rPr>
              <a:t>Modeling Result – ROC unbalanced</a:t>
            </a:r>
            <a:br>
              <a:rPr lang="en-US" sz="3600" dirty="0">
                <a:solidFill>
                  <a:srgbClr val="FFFFFF"/>
                </a:solidFill>
              </a:rPr>
            </a:br>
            <a:endParaRPr lang="en-US" sz="3600" dirty="0">
              <a:solidFill>
                <a:srgbClr val="FFFFFF"/>
              </a:solidFill>
            </a:endParaRP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765053" y="1421511"/>
            <a:ext cx="6764864" cy="399126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0075A744-48A5-43DA-AAE1-31253D567C9D}"/>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21" name="Rectangle 2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3000">
                <a:solidFill>
                  <a:srgbClr val="FFFFFF"/>
                </a:solidFill>
              </a:rPr>
              <a:t>Modeling: FP Growth – Process General</a:t>
            </a:r>
          </a:p>
        </p:txBody>
      </p:sp>
      <p:sp>
        <p:nvSpPr>
          <p:cNvPr id="17" name="Inhaltsplatzhalter 3">
            <a:extLst>
              <a:ext uri="{FF2B5EF4-FFF2-40B4-BE49-F238E27FC236}">
                <a16:creationId xmlns:a16="http://schemas.microsoft.com/office/drawing/2014/main" id="{C49C1737-B2F5-4AE3-89CF-60CA29DF46BA}"/>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Frequent Item Combinations</a:t>
            </a:r>
          </a:p>
          <a:p>
            <a:pPr lvl="1">
              <a:lnSpc>
                <a:spcPct val="100000"/>
              </a:lnSpc>
            </a:pPr>
            <a:r>
              <a:rPr lang="de-DE">
                <a:solidFill>
                  <a:srgbClr val="FFFFFF"/>
                </a:solidFill>
              </a:rPr>
              <a:t>Result: „If Song has Feature X then it also has Feature Y“</a:t>
            </a:r>
          </a:p>
          <a:p>
            <a:pPr lvl="1">
              <a:lnSpc>
                <a:spcPct val="100000"/>
              </a:lnSpc>
            </a:pPr>
            <a:r>
              <a:rPr lang="de-DE">
                <a:solidFill>
                  <a:srgbClr val="FFFFFF"/>
                </a:solidFill>
              </a:rPr>
              <a:t>Requirement: Need to convert features from quantitave to categorial</a:t>
            </a:r>
          </a:p>
          <a:p>
            <a:pPr lvl="1">
              <a:lnSpc>
                <a:spcPct val="100000"/>
              </a:lnSpc>
            </a:pPr>
            <a:r>
              <a:rPr lang="de-DE">
                <a:solidFill>
                  <a:srgbClr val="FFFFFF"/>
                </a:solidFill>
              </a:rPr>
              <a:t>Bias: No direct comparision between „Top Song“ &amp; „No Top Song“</a:t>
            </a:r>
          </a:p>
        </p:txBody>
      </p:sp>
    </p:spTree>
    <p:extLst>
      <p:ext uri="{BB962C8B-B14F-4D97-AF65-F5344CB8AC3E}">
        <p14:creationId xmlns:p14="http://schemas.microsoft.com/office/powerpoint/2010/main" val="175505933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a:t>
            </a:r>
            <a:br>
              <a:rPr lang="en-US" sz="3600">
                <a:solidFill>
                  <a:srgbClr val="FFFFFF"/>
                </a:solidFill>
              </a:rPr>
            </a:br>
            <a:r>
              <a:rPr lang="en-US" sz="360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32EADAC7-D148-4086-864E-851308B28506}"/>
              </a:ext>
            </a:extLst>
          </p:cNvPr>
          <p:cNvPicPr>
            <a:picLocks noChangeAspect="1"/>
          </p:cNvPicPr>
          <p:nvPr/>
        </p:nvPicPr>
        <p:blipFill>
          <a:blip r:embed="rId2"/>
          <a:stretch>
            <a:fillRect/>
          </a:stretch>
        </p:blipFill>
        <p:spPr>
          <a:xfrm>
            <a:off x="447234" y="1197574"/>
            <a:ext cx="11301984" cy="1949592"/>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FP Growth – Process Binning</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r>
              <a:rPr lang="de-DE">
                <a:solidFill>
                  <a:srgbClr val="FFFFFF"/>
                </a:solidFill>
              </a:rPr>
              <a:t>Customized Binning</a:t>
            </a:r>
          </a:p>
          <a:p>
            <a:pPr lvl="1"/>
            <a:r>
              <a:rPr lang="de-DE">
                <a:solidFill>
                  <a:srgbClr val="FFFFFF"/>
                </a:solidFill>
              </a:rPr>
              <a:t>Advantage: </a:t>
            </a:r>
            <a:r>
              <a:rPr lang="en-US">
                <a:solidFill>
                  <a:srgbClr val="FFFFFF"/>
                </a:solidFill>
              </a:rPr>
              <a:t>Range adapted to the scale &amp; classes directly readable</a:t>
            </a:r>
            <a:endParaRPr lang="de-DE">
              <a:solidFill>
                <a:srgbClr val="FFFFFF"/>
              </a:solidFill>
            </a:endParaRPr>
          </a:p>
          <a:p>
            <a:pPr lvl="1"/>
            <a:r>
              <a:rPr lang="de-DE">
                <a:solidFill>
                  <a:srgbClr val="FFFFFF"/>
                </a:solidFill>
              </a:rPr>
              <a:t>Disadvantage: High Manual Effort – To be adjusted with every change</a:t>
            </a:r>
          </a:p>
        </p:txBody>
      </p:sp>
    </p:spTree>
    <p:extLst>
      <p:ext uri="{BB962C8B-B14F-4D97-AF65-F5344CB8AC3E}">
        <p14:creationId xmlns:p14="http://schemas.microsoft.com/office/powerpoint/2010/main" val="204231350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7"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a:t>
            </a:r>
            <a:br>
              <a:rPr lang="en-US" sz="3600">
                <a:solidFill>
                  <a:srgbClr val="FFFFFF"/>
                </a:solidFill>
              </a:rPr>
            </a:br>
            <a:r>
              <a:rPr lang="en-US" sz="360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3B8E4069-16EB-4240-ACE8-D25FB034DE77}"/>
              </a:ext>
            </a:extLst>
          </p:cNvPr>
          <p:cNvPicPr>
            <a:picLocks noChangeAspect="1"/>
          </p:cNvPicPr>
          <p:nvPr/>
        </p:nvPicPr>
        <p:blipFill>
          <a:blip r:embed="rId3"/>
          <a:stretch>
            <a:fillRect/>
          </a:stretch>
        </p:blipFill>
        <p:spPr>
          <a:xfrm>
            <a:off x="447234" y="563092"/>
            <a:ext cx="11301984" cy="3305831"/>
          </a:xfrm>
          <a:prstGeom prst="rect">
            <a:avLst/>
          </a:prstGeom>
        </p:spPr>
      </p:pic>
      <p:sp>
        <p:nvSpPr>
          <p:cNvPr id="19" name="Rectangle 1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Modeling: FP Growth – Result “TRUE”</a:t>
            </a:r>
          </a:p>
        </p:txBody>
      </p:sp>
    </p:spTree>
    <p:extLst>
      <p:ext uri="{BB962C8B-B14F-4D97-AF65-F5344CB8AC3E}">
        <p14:creationId xmlns:p14="http://schemas.microsoft.com/office/powerpoint/2010/main" val="3218017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591073" y="874608"/>
            <a:ext cx="10980260" cy="323917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FP Growth – Result “FALSE”</a:t>
            </a:r>
          </a:p>
        </p:txBody>
      </p:sp>
    </p:spTree>
    <p:extLst>
      <p:ext uri="{BB962C8B-B14F-4D97-AF65-F5344CB8AC3E}">
        <p14:creationId xmlns:p14="http://schemas.microsoft.com/office/powerpoint/2010/main" val="150729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DATA set</a:t>
            </a:r>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Modeling: REGION – Process General</a:t>
            </a:r>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A58461CD-4122-42DD-91B9-A86F46656FE8}"/>
              </a:ext>
            </a:extLst>
          </p:cNvPr>
          <p:cNvPicPr>
            <a:picLocks noChangeAspect="1"/>
          </p:cNvPicPr>
          <p:nvPr/>
        </p:nvPicPr>
        <p:blipFill>
          <a:blip r:embed="rId2"/>
          <a:stretch>
            <a:fillRect/>
          </a:stretch>
        </p:blipFill>
        <p:spPr>
          <a:xfrm>
            <a:off x="447234" y="1183447"/>
            <a:ext cx="11301984" cy="1977846"/>
          </a:xfrm>
          <a:prstGeom prst="rect">
            <a:avLst/>
          </a:prstGeom>
        </p:spPr>
      </p:pic>
      <p:sp>
        <p:nvSpPr>
          <p:cNvPr id="22" name="Rectangle 2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Modeling: REGION – Validation</a:t>
            </a:r>
          </a:p>
        </p:txBody>
      </p:sp>
      <p:sp>
        <p:nvSpPr>
          <p:cNvPr id="15" name="Inhaltsplatzhalter 3">
            <a:extLst>
              <a:ext uri="{FF2B5EF4-FFF2-40B4-BE49-F238E27FC236}">
                <a16:creationId xmlns:a16="http://schemas.microsoft.com/office/drawing/2014/main" id="{0CA145E9-E179-4B9A-9FE2-47957EF3ED50}"/>
              </a:ext>
            </a:extLst>
          </p:cNvPr>
          <p:cNvSpPr>
            <a:spLocks noGrp="1"/>
          </p:cNvSpPr>
          <p:nvPr>
            <p:ph idx="1"/>
          </p:nvPr>
        </p:nvSpPr>
        <p:spPr>
          <a:xfrm>
            <a:off x="4271491" y="4596992"/>
            <a:ext cx="7240909" cy="1607012"/>
          </a:xfrm>
        </p:spPr>
        <p:txBody>
          <a:bodyPr>
            <a:normAutofit/>
          </a:bodyPr>
          <a:lstStyle/>
          <a:p>
            <a:pPr>
              <a:lnSpc>
                <a:spcPct val="100000"/>
              </a:lnSpc>
            </a:pPr>
            <a:r>
              <a:rPr lang="de-DE">
                <a:solidFill>
                  <a:srgbClr val="FFFFFF"/>
                </a:solidFill>
              </a:rPr>
              <a:t>Operator: Random Forest as its results were most pomising in previous models</a:t>
            </a:r>
          </a:p>
          <a:p>
            <a:pPr>
              <a:lnSpc>
                <a:spcPct val="100000"/>
              </a:lnSpc>
            </a:pPr>
            <a:r>
              <a:rPr lang="de-DE">
                <a:solidFill>
                  <a:srgbClr val="FFFFFF"/>
                </a:solidFill>
              </a:rPr>
              <a:t>Reliability highly depends on available datasets per region</a:t>
            </a:r>
          </a:p>
          <a:p>
            <a:pPr>
              <a:lnSpc>
                <a:spcPct val="100000"/>
              </a:lnSpc>
            </a:pPr>
            <a:r>
              <a:rPr lang="de-DE">
                <a:solidFill>
                  <a:srgbClr val="FFFFFF"/>
                </a:solidFill>
              </a:rPr>
              <a:t>Room for further Investigations</a:t>
            </a:r>
          </a:p>
        </p:txBody>
      </p:sp>
    </p:spTree>
    <p:extLst>
      <p:ext uri="{BB962C8B-B14F-4D97-AF65-F5344CB8AC3E}">
        <p14:creationId xmlns:p14="http://schemas.microsoft.com/office/powerpoint/2010/main" val="6678096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800"/>
              <a:t>Scope</a:t>
            </a:r>
            <a:r>
              <a:rPr lang="en-US" sz="2700"/>
              <a:t> – Spotify API FEATURES</a:t>
            </a:r>
            <a:endParaRPr lang="en-US" sz="2700" dirty="0"/>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a:t>NAME</a:t>
                      </a:r>
                      <a:endParaRPr lang="en-US" sz="2800" noProof="0" dirty="0"/>
                    </a:p>
                  </a:txBody>
                  <a:tcPr marL="167640" marR="167640" marT="83820" marB="83820"/>
                </a:tc>
                <a:tc>
                  <a:txBody>
                    <a:bodyPr/>
                    <a:lstStyle/>
                    <a:p>
                      <a:r>
                        <a:rPr lang="en-US" sz="2800" noProof="0"/>
                        <a:t>Description</a:t>
                      </a:r>
                      <a:endParaRPr lang="en-US" sz="2800" noProof="0" dirty="0"/>
                    </a:p>
                  </a:txBody>
                  <a:tcPr marL="167640" marR="167640" marT="83820" marB="83820"/>
                </a:tc>
                <a:extLst>
                  <a:ext uri="{0D108BD9-81ED-4DB2-BD59-A6C34878D82A}">
                    <a16:rowId xmlns:a16="http://schemas.microsoft.com/office/drawing/2014/main" val="1551240089"/>
                  </a:ext>
                </a:extLst>
              </a:tr>
              <a:tr h="0">
                <a:tc>
                  <a:txBody>
                    <a:bodyPr/>
                    <a:lstStyle/>
                    <a:p>
                      <a:r>
                        <a:rPr lang="de-DE" sz="1600"/>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Liveliness of the song</a:t>
                      </a:r>
                      <a:endParaRPr lang="en-US" sz="1600" noProof="0" dirty="0"/>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Standard pitch class notation (C to H)</a:t>
                      </a:r>
                      <a:endParaRPr lang="en-US" sz="1600" noProof="0" dirty="0"/>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a:bodyPr>
          <a:lstStyle/>
          <a:p>
            <a:pPr marL="0" indent="0">
              <a:lnSpc>
                <a:spcPct val="100000"/>
              </a:lnSpc>
              <a:buNone/>
            </a:pPr>
            <a:endParaRPr lang="en-GB" sz="1500" dirty="0"/>
          </a:p>
          <a:p>
            <a:pPr>
              <a:lnSpc>
                <a:spcPct val="100000"/>
              </a:lnSpc>
            </a:pPr>
            <a:r>
              <a:rPr lang="en-GB" sz="1500" b="1" dirty="0"/>
              <a:t>Genre:</a:t>
            </a:r>
            <a:r>
              <a:rPr lang="en-GB" sz="1500" dirty="0"/>
              <a:t> We did not differentiate between different genres, an improvement could be to research top songs in different genres separately (</a:t>
            </a:r>
            <a:r>
              <a:rPr lang="en-GB" sz="1500" dirty="0" err="1"/>
              <a:t>e.g</a:t>
            </a:r>
            <a:r>
              <a:rPr lang="en-GB" sz="1500" dirty="0"/>
              <a:t> pop, rock, rap,…) </a:t>
            </a:r>
          </a:p>
          <a:p>
            <a:pPr lvl="1">
              <a:lnSpc>
                <a:spcPct val="100000"/>
              </a:lnSpc>
              <a:buFont typeface="Wingdings" panose="05000000000000000000" pitchFamily="2" charset="2"/>
              <a:buChar char="à"/>
            </a:pPr>
            <a:r>
              <a:rPr lang="en-GB" sz="1500" dirty="0">
                <a:sym typeface="Wingdings" panose="05000000000000000000" pitchFamily="2" charset="2"/>
              </a:rPr>
              <a:t>Our datasets where not sufficient for those kind of research there where too special and too much genres (</a:t>
            </a:r>
            <a:r>
              <a:rPr lang="en-GB" sz="1500" dirty="0" err="1">
                <a:sym typeface="Wingdings" panose="05000000000000000000" pitchFamily="2" charset="2"/>
              </a:rPr>
              <a:t>e.g</a:t>
            </a:r>
            <a:r>
              <a:rPr lang="en-GB" sz="15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1500" b="1" dirty="0"/>
              <a:t>Time:</a:t>
            </a:r>
            <a:r>
              <a:rPr lang="en-GB" sz="15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1500" dirty="0"/>
              <a:t>We find out that the </a:t>
            </a:r>
            <a:r>
              <a:rPr lang="en-GB" sz="1500" b="1" dirty="0"/>
              <a:t>popularity factor </a:t>
            </a:r>
            <a:r>
              <a:rPr lang="en-GB" sz="15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2177142"/>
            <a:ext cx="3409782" cy="3823607"/>
          </a:xfrm>
        </p:spPr>
        <p:txBody>
          <a:bodyPr>
            <a:normAutofit/>
          </a:bodyPr>
          <a:lstStyle/>
          <a:p>
            <a:r>
              <a:rPr lang="en-GB">
                <a:solidFill>
                  <a:srgbClr val="FFFFFF"/>
                </a:solidFill>
              </a:rPr>
              <a:t>We could also investigate more into clustering in different </a:t>
            </a:r>
            <a:r>
              <a:rPr lang="en-GB" b="1">
                <a:solidFill>
                  <a:srgbClr val="FFFFFF"/>
                </a:solidFill>
              </a:rPr>
              <a:t>countries. </a:t>
            </a:r>
          </a:p>
          <a:p>
            <a:pPr lvl="1">
              <a:buFont typeface="Wingdings" panose="05000000000000000000" pitchFamily="2" charset="2"/>
              <a:buChar char="à"/>
            </a:pPr>
            <a:r>
              <a:rPr lang="en-GB">
                <a:solidFill>
                  <a:srgbClr val="FFFFFF"/>
                </a:solidFill>
              </a:rPr>
              <a:t>We started to do that and clustered charts in Regions and saw differences between different countries in accuracy for example but overall the results were not really good. We would need more data to have a reliable model. </a:t>
            </a:r>
          </a:p>
          <a:p>
            <a:endParaRPr lang="en-GB">
              <a:solidFill>
                <a:srgbClr val="FFFFFF"/>
              </a:solidFill>
            </a:endParaRPr>
          </a:p>
          <a:p>
            <a:endParaRPr lang="en-GB">
              <a:solidFill>
                <a:srgbClr val="FFFFFF"/>
              </a:solidFill>
            </a:endParaRPr>
          </a:p>
          <a:p>
            <a:endParaRPr lang="en-GB">
              <a:solidFill>
                <a:srgbClr val="FFFFFF"/>
              </a:solidFill>
            </a:endParaRP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possible improvements in current Model setting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sp>
        <p:nvSpPr>
          <p:cNvPr id="8" name="Inhaltsplatzhalter 7"/>
          <p:cNvSpPr>
            <a:spLocks noGrp="1"/>
          </p:cNvSpPr>
          <p:nvPr>
            <p:ph sz="half" idx="4294967295"/>
          </p:nvPr>
        </p:nvSpPr>
        <p:spPr>
          <a:xfrm>
            <a:off x="491890" y="2246960"/>
            <a:ext cx="10842457" cy="3780129"/>
          </a:xfrm>
        </p:spPr>
        <p:txBody>
          <a:bodyPr anchor="t">
            <a:normAutofit/>
          </a:bodyPr>
          <a:lstStyle/>
          <a:p>
            <a:r>
              <a:rPr lang="en-GB" sz="1800" dirty="0">
                <a:solidFill>
                  <a:srgbClr val="FF0000"/>
                </a:solidFill>
              </a:rPr>
              <a:t>Sampling: We have join 2 data sets for sampling. Therefore we have 26.000 songs and only 6000 of them were top songs.</a:t>
            </a:r>
          </a:p>
          <a:p>
            <a:pPr lvl="1"/>
            <a:r>
              <a:rPr lang="en-GB" sz="1400" dirty="0">
                <a:solidFill>
                  <a:srgbClr val="FF0000"/>
                </a:solidFill>
                <a:sym typeface="Wingdings" panose="05000000000000000000" pitchFamily="2" charset="2"/>
              </a:rPr>
              <a:t>Net loss data quality because of joining 2 different datasets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sz="1800" dirty="0"/>
              <a:t>General pain point: It took really long to </a:t>
            </a:r>
            <a:r>
              <a:rPr lang="en-GB" sz="1800" b="1" dirty="0"/>
              <a:t>run our models </a:t>
            </a:r>
            <a:r>
              <a:rPr lang="en-GB" sz="1800" dirty="0"/>
              <a:t>(up to 1 day), so to see the result of an adjustment, take really long</a:t>
            </a:r>
          </a:p>
          <a:p>
            <a:r>
              <a:rPr lang="en-GB" sz="1800" dirty="0"/>
              <a:t>We did not check for overfitting ( see real world example in the next slide)</a:t>
            </a:r>
          </a:p>
        </p:txBody>
      </p:sp>
      <p:pic>
        <p:nvPicPr>
          <p:cNvPr id="4" name="Grafik 3"/>
          <p:cNvPicPr>
            <a:picLocks noChangeAspect="1"/>
          </p:cNvPicPr>
          <p:nvPr/>
        </p:nvPicPr>
        <p:blipFill rotWithShape="1">
          <a:blip r:embed="rId3"/>
          <a:srcRect t="5472" b="372"/>
          <a:stretch/>
        </p:blipFill>
        <p:spPr>
          <a:xfrm>
            <a:off x="805635" y="3443534"/>
            <a:ext cx="8410575" cy="1381125"/>
          </a:xfrm>
          <a:prstGeom prst="rect">
            <a:avLst/>
          </a:prstGeom>
        </p:spPr>
      </p:pic>
    </p:spTree>
    <p:extLst>
      <p:ext uri="{BB962C8B-B14F-4D97-AF65-F5344CB8AC3E}">
        <p14:creationId xmlns:p14="http://schemas.microsoft.com/office/powerpoint/2010/main" val="2216764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p:cNvPicPr>
            <a:picLocks noChangeAspect="1"/>
          </p:cNvPicPr>
          <p:nvPr/>
        </p:nvPicPr>
        <p:blipFill rotWithShape="1">
          <a:blip r:embed="rId3"/>
          <a:srcRect r="585"/>
          <a:stretch/>
        </p:blipFill>
        <p:spPr>
          <a:xfrm>
            <a:off x="1672305" y="447234"/>
            <a:ext cx="8851842" cy="3450273"/>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79600" y="4596992"/>
            <a:ext cx="3353432" cy="1607013"/>
          </a:xfrm>
        </p:spPr>
        <p:txBody>
          <a:bodyPr anchor="ctr">
            <a:normAutofit/>
          </a:bodyPr>
          <a:lstStyle/>
          <a:p>
            <a:r>
              <a:rPr lang="en-US" sz="3000">
                <a:solidFill>
                  <a:srgbClr val="FFFFFF"/>
                </a:solidFill>
              </a:rPr>
              <a:t>Reflection </a:t>
            </a:r>
            <a:br>
              <a:rPr lang="en-US" sz="3000">
                <a:solidFill>
                  <a:srgbClr val="FFFFFF"/>
                </a:solidFill>
              </a:rPr>
            </a:br>
            <a:r>
              <a:rPr lang="en-US" sz="3000">
                <a:solidFill>
                  <a:srgbClr val="FFFFFF"/>
                </a:solidFill>
              </a:rPr>
              <a:t>Apply MODEL on real World data</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271491" y="4596992"/>
            <a:ext cx="7240909" cy="1607012"/>
          </a:xfrm>
        </p:spPr>
        <p:txBody>
          <a:bodyPr>
            <a:normAutofit/>
          </a:bodyPr>
          <a:lstStyle/>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341482472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dirty="0"/>
              <a:t>Reflection </a:t>
            </a:r>
            <a:br>
              <a:rPr lang="en-US" dirty="0"/>
            </a:br>
            <a:r>
              <a:rPr lang="en-US" dirty="0"/>
              <a:t>Apply MODEL on real World data </a:t>
            </a:r>
            <a:r>
              <a:rPr lang="en-US" dirty="0">
                <a:solidFill>
                  <a:srgbClr val="FF0000"/>
                </a:solidFill>
              </a:rPr>
              <a:t>-&gt; DATEN ANPASSEN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7" name="Inhaltsplatzhalter 6"/>
          <p:cNvGraphicFramePr>
            <a:graphicFrameLocks noGrp="1"/>
          </p:cNvGraphicFramePr>
          <p:nvPr>
            <p:ph sz="half" idx="4294967295"/>
          </p:nvPr>
        </p:nvGraphicFramePr>
        <p:xfrm>
          <a:off x="743915" y="2246314"/>
          <a:ext cx="4564904" cy="3597896"/>
        </p:xfrm>
        <a:graphic>
          <a:graphicData uri="http://schemas.openxmlformats.org/drawingml/2006/chart">
            <c:chart xmlns:c="http://schemas.openxmlformats.org/drawingml/2006/chart" xmlns:r="http://schemas.openxmlformats.org/officeDocument/2006/relationships" r:id="rId3"/>
          </a:graphicData>
        </a:graphic>
      </p:graphicFrame>
      <p:sp>
        <p:nvSpPr>
          <p:cNvPr id="5" name="Inhaltsplatzhalter 2">
            <a:extLst>
              <a:ext uri="{FF2B5EF4-FFF2-40B4-BE49-F238E27FC236}">
                <a16:creationId xmlns:a16="http://schemas.microsoft.com/office/drawing/2014/main" id="{4C5B23D1-4460-1C14-E6C7-82AD986954D0}"/>
              </a:ext>
            </a:extLst>
          </p:cNvPr>
          <p:cNvSpPr txBox="1">
            <a:spLocks/>
          </p:cNvSpPr>
          <p:nvPr/>
        </p:nvSpPr>
        <p:spPr>
          <a:xfrm>
            <a:off x="6433650"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identify nearly all top songs</a:t>
            </a:r>
          </a:p>
          <a:p>
            <a:r>
              <a:rPr lang="en-GB" dirty="0"/>
              <a:t>But we also identify a lot of songs which are </a:t>
            </a:r>
            <a:r>
              <a:rPr lang="en-GB" b="1" dirty="0"/>
              <a:t>not</a:t>
            </a:r>
            <a:r>
              <a:rPr lang="en-GB" dirty="0"/>
              <a:t> top songs</a:t>
            </a:r>
          </a:p>
          <a:p>
            <a:endParaRPr lang="en-GB" dirty="0"/>
          </a:p>
          <a:p>
            <a:endParaRPr lang="en-GB" dirty="0"/>
          </a:p>
        </p:txBody>
      </p:sp>
      <p:pic>
        <p:nvPicPr>
          <p:cNvPr id="8" name="Grafik 7">
            <a:extLst>
              <a:ext uri="{FF2B5EF4-FFF2-40B4-BE49-F238E27FC236}">
                <a16:creationId xmlns:a16="http://schemas.microsoft.com/office/drawing/2014/main" id="{F42ECD67-8115-FFB4-EE34-06C2FE7E2D19}"/>
              </a:ext>
            </a:extLst>
          </p:cNvPr>
          <p:cNvPicPr>
            <a:picLocks noChangeAspect="1"/>
          </p:cNvPicPr>
          <p:nvPr/>
        </p:nvPicPr>
        <p:blipFill>
          <a:blip r:embed="rId4"/>
          <a:stretch>
            <a:fillRect/>
          </a:stretch>
        </p:blipFill>
        <p:spPr>
          <a:xfrm>
            <a:off x="4684542" y="3894208"/>
            <a:ext cx="7261274" cy="812540"/>
          </a:xfrm>
          <a:prstGeom prst="rect">
            <a:avLst/>
          </a:prstGeom>
        </p:spPr>
      </p:pic>
    </p:spTree>
    <p:extLst>
      <p:ext uri="{BB962C8B-B14F-4D97-AF65-F5344CB8AC3E}">
        <p14:creationId xmlns:p14="http://schemas.microsoft.com/office/powerpoint/2010/main" val="358959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lstStyle/>
          <a:p>
            <a:r>
              <a:rPr lang="en-US"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61310"/>
            <a:ext cx="11029615" cy="3924877"/>
          </a:xfrm>
        </p:spPr>
        <p:txBody>
          <a:bodyPr>
            <a:normAutofit/>
          </a:bodyPr>
          <a:lstStyle/>
          <a:p>
            <a:pPr marL="0" indent="0">
              <a:buNone/>
            </a:pPr>
            <a:r>
              <a:rPr lang="en-US" dirty="0"/>
              <a:t>It's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it's possible to identify songs that have a </a:t>
            </a:r>
            <a:r>
              <a:rPr lang="en-US" b="1" dirty="0"/>
              <a:t>higher probability </a:t>
            </a:r>
            <a:r>
              <a:rPr lang="en-US" dirty="0"/>
              <a:t>of becoming popular/top song, and to make informed decisions based on that prediction.</a:t>
            </a:r>
          </a:p>
          <a:p>
            <a:pPr marL="0" indent="0">
              <a:buNone/>
            </a:pPr>
            <a:r>
              <a:rPr lang="en-US" dirty="0">
                <a:solidFill>
                  <a:srgbClr val="FF0000"/>
                </a:solidFill>
              </a:rPr>
              <a:t>When taking the results of the second iteration into account, it can be stated, that song </a:t>
            </a:r>
            <a:r>
              <a:rPr lang="en-US" dirty="0" err="1">
                <a:solidFill>
                  <a:srgbClr val="FF0000"/>
                </a:solidFill>
              </a:rPr>
              <a:t>attibutes</a:t>
            </a:r>
            <a:r>
              <a:rPr lang="en-US" dirty="0">
                <a:solidFill>
                  <a:srgbClr val="FF0000"/>
                </a:solidFill>
              </a:rPr>
              <a:t> are secondary while the main factor to get a top song seems to be the popularity metric and follower counts.</a:t>
            </a:r>
          </a:p>
          <a:p>
            <a:pPr marL="0" indent="0">
              <a:buNone/>
            </a:pPr>
            <a:r>
              <a:rPr lang="en-US" dirty="0"/>
              <a:t>However, looking to our real world data, our model seems to be not that bad, now we have to investigate more to ensure, that there is no overfitting.</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sz="1700" dirty="0"/>
              <a:t>Area first defined by Mike McCready in 2002</a:t>
            </a:r>
            <a:br>
              <a:rPr lang="en-US" sz="1700" dirty="0"/>
            </a:br>
            <a:r>
              <a:rPr lang="en-US" sz="1700" dirty="0"/>
              <a:t>(CEO of Polyphonic)</a:t>
            </a:r>
          </a:p>
          <a:p>
            <a:pPr>
              <a:lnSpc>
                <a:spcPct val="100000"/>
              </a:lnSpc>
            </a:pPr>
            <a:endParaRPr lang="en-US" sz="1700" dirty="0"/>
          </a:p>
          <a:p>
            <a:pPr>
              <a:lnSpc>
                <a:spcPct val="100000"/>
              </a:lnSpc>
            </a:pPr>
            <a:r>
              <a:rPr lang="en-US" sz="1700"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p>
          <a:p>
            <a:pPr>
              <a:lnSpc>
                <a:spcPct val="100000"/>
              </a:lnSpc>
            </a:pPr>
            <a:endParaRPr lang="en-US" sz="1700" dirty="0"/>
          </a:p>
          <a:p>
            <a:pPr>
              <a:lnSpc>
                <a:spcPct val="100000"/>
              </a:lnSpc>
            </a:pPr>
            <a:r>
              <a:rPr lang="en-US" sz="1700" dirty="0"/>
              <a:t>Original Procedure:</a:t>
            </a:r>
            <a:br>
              <a:rPr lang="en-US" sz="1700" dirty="0"/>
            </a:br>
            <a:r>
              <a:rPr lang="en-US" sz="1700"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7" name="Rectangle 36">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104158" y="618067"/>
            <a:ext cx="4086654" cy="5598157"/>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rmAutofit fontScale="90000"/>
          </a:bodyPr>
          <a:lstStyle/>
          <a:p>
            <a:pPr>
              <a:lnSpc>
                <a:spcPct val="90000"/>
              </a:lnSpc>
            </a:pPr>
            <a:r>
              <a:rPr lang="en-US" sz="27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a:t>Input</a:t>
                      </a:r>
                      <a:endParaRPr lang="en-US" sz="2800" noProof="0" dirty="0"/>
                    </a:p>
                  </a:txBody>
                  <a:tcPr marL="167640" marR="167640" marT="83820" marB="83820"/>
                </a:tc>
                <a:tc>
                  <a:txBody>
                    <a:bodyPr/>
                    <a:lstStyle/>
                    <a:p>
                      <a:r>
                        <a:rPr lang="en-US" sz="2800" noProof="0"/>
                        <a:t>Features</a:t>
                      </a:r>
                      <a:endParaRPr lang="en-US" sz="2800" noProof="0" dirty="0"/>
                    </a:p>
                  </a:txBody>
                  <a:tcPr marL="167640" marR="167640" marT="83820" marB="83820"/>
                </a:tc>
                <a:tc>
                  <a:txBody>
                    <a:bodyPr/>
                    <a:lstStyle/>
                    <a:p>
                      <a:r>
                        <a:rPr lang="en-US" sz="2800" noProof="0"/>
                        <a:t>Methods</a:t>
                      </a:r>
                      <a:endParaRPr lang="en-US" sz="2800" noProof="0" dirty="0"/>
                    </a:p>
                  </a:txBody>
                  <a:tcPr marL="167640" marR="167640" marT="83820" marB="83820"/>
                </a:tc>
                <a:tc>
                  <a:txBody>
                    <a:bodyPr/>
                    <a:lstStyle/>
                    <a:p>
                      <a:r>
                        <a:rPr lang="en-US" sz="2800" noProof="0"/>
                        <a:t>Result</a:t>
                      </a:r>
                      <a:endParaRPr lang="en-US" sz="2800" noProof="0" dirty="0"/>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a:t>Predict Song Popularity (&gt;90%)</a:t>
                      </a:r>
                      <a:endParaRPr lang="en-US" sz="1600" noProof="0" dirty="0"/>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a:t>KNN, Random Forest, Gradient Boosted Trees, Logistic Regr.</a:t>
                      </a:r>
                      <a:endParaRPr lang="en-US" sz="1600" noProof="0" dirty="0"/>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a:t>Predict Hit in Billboard Hot 100</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dirty="0" err="1"/>
                        <a:t>Correlation</a:t>
                      </a:r>
                      <a:r>
                        <a:rPr lang="de-DE" sz="1600" dirty="0"/>
                        <a:t> Analysis, Linear Regression</a:t>
                      </a:r>
                      <a:endParaRPr lang="en-US" sz="1600" noProof="0" dirty="0"/>
                    </a:p>
                  </a:txBody>
                  <a:tcPr marL="167640" marR="167640" marT="83820" marB="83820" anchor="ctr"/>
                </a:tc>
                <a:tc>
                  <a:txBody>
                    <a:bodyPr/>
                    <a:lstStyle/>
                    <a:p>
                      <a:r>
                        <a:rPr lang="en-US" sz="1600" noProof="0"/>
                        <a:t>Low Explanatory Power</a:t>
                      </a:r>
                      <a:endParaRPr lang="en-US" sz="1600" noProof="0" dirty="0"/>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de-DE" sz="1600" dirty="0"/>
                        <a:t>Beta </a:t>
                      </a:r>
                      <a:r>
                        <a:rPr lang="de-DE" sz="1600" dirty="0" err="1"/>
                        <a:t>regression</a:t>
                      </a:r>
                      <a:r>
                        <a:rPr lang="de-DE" sz="1600" dirty="0"/>
                        <a:t> </a:t>
                      </a:r>
                      <a:r>
                        <a:rPr lang="de-DE" sz="1600" dirty="0" err="1"/>
                        <a:t>model</a:t>
                      </a:r>
                      <a:r>
                        <a:rPr lang="de-DE" sz="1600" dirty="0"/>
                        <a:t>,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Determine Features of Successful Playlists</a:t>
                      </a:r>
                      <a:endParaRPr lang="en-US" sz="1600" noProof="0" dirty="0"/>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a:t>Intimacy, Focus &amp; Variety</a:t>
                      </a:r>
                      <a:endParaRPr lang="en-US" sz="1600" noProof="0" dirty="0"/>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Characterize Trendy Music Clusters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2763</Words>
  <Application>Microsoft Office PowerPoint</Application>
  <PresentationFormat>Breitbild</PresentationFormat>
  <Paragraphs>343</Paragraphs>
  <Slides>71</Slides>
  <Notes>53</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71</vt:i4>
      </vt:variant>
    </vt:vector>
  </HeadingPairs>
  <TitlesOfParts>
    <vt:vector size="79"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  SCOPE Identify Possible top hits based on song features </vt:lpstr>
      <vt:lpstr>  SCOPE Identify Possible top hits based on song features </vt:lpstr>
      <vt:lpstr>Scope – Spotify API FEATURES</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Recommended Artists Data</vt:lpstr>
      <vt:lpstr>Data Exploration Insights</vt:lpstr>
      <vt:lpstr>Data Engineering</vt:lpstr>
      <vt:lpstr>Create Fin Table</vt:lpstr>
      <vt:lpstr>Data preparation and additional exploration Fin Table</vt:lpstr>
      <vt:lpstr>Fin Table</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The first iteration shows that we need to enrich our data</vt:lpstr>
      <vt:lpstr>The first iteration shows that we need to enrich our data</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Result – ROC Balanced </vt:lpstr>
      <vt:lpstr>Second Iteration Balanced Model Results</vt:lpstr>
      <vt:lpstr>PowerPoint-Präsentation</vt:lpstr>
      <vt:lpstr>Second Iteration  Modeling Result – ROC unbalanced </vt:lpstr>
      <vt:lpstr>Modeling: FP Growth – Process General</vt:lpstr>
      <vt:lpstr>Modeling: FP Growth – Imbalanced Attributes</vt:lpstr>
      <vt:lpstr>Modeling: FP Growth – Process Binning</vt:lpstr>
      <vt:lpstr>Modeling:  FP Growth – Binning Result</vt:lpstr>
      <vt:lpstr>Modeling: FP Growth – Result “TRUE”</vt:lpstr>
      <vt:lpstr>Modeling: FP Growth – Result “FALSE”</vt:lpstr>
      <vt:lpstr>Modeling: REGION – DATA set</vt:lpstr>
      <vt:lpstr>Modeling: REGION – Process General</vt:lpstr>
      <vt:lpstr>Modeling: REGION – Validation</vt:lpstr>
      <vt:lpstr>Modeling: REGION – Result</vt:lpstr>
      <vt:lpstr>Reflection</vt:lpstr>
      <vt:lpstr>  Reflection </vt:lpstr>
      <vt:lpstr>Reflection  possible improvements in current Model setting</vt:lpstr>
      <vt:lpstr>Reflection  Apply MODEL on real World data</vt:lpstr>
      <vt:lpstr>Reflection  Apply MODEL on real World data -&gt; DATEN ANPASSEN</vt:lpstr>
      <vt:lpstr>conclusion</vt:lpstr>
      <vt:lpstr>PowerPoint-Präsentation</vt:lpstr>
      <vt:lpstr>PowerPoint-Präsentation</vt:lpstr>
      <vt:lpstr>PowerPoint-Präsentation</vt:lpstr>
      <vt:lpstr>PowerPoint-Präsentation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264</cp:revision>
  <dcterms:created xsi:type="dcterms:W3CDTF">2023-02-02T14:31:12Z</dcterms:created>
  <dcterms:modified xsi:type="dcterms:W3CDTF">2023-03-12T15:50:50Z</dcterms:modified>
</cp:coreProperties>
</file>